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3"/>
  </p:notesMasterIdLst>
  <p:sldIdLst>
    <p:sldId id="256" r:id="rId5"/>
    <p:sldId id="267" r:id="rId6"/>
    <p:sldId id="261" r:id="rId7"/>
    <p:sldId id="268" r:id="rId8"/>
    <p:sldId id="273" r:id="rId9"/>
    <p:sldId id="269" r:id="rId10"/>
    <p:sldId id="270" r:id="rId11"/>
    <p:sldId id="272" r:id="rId12"/>
  </p:sldIdLst>
  <p:sldSz cx="18288000" cy="10287000"/>
  <p:notesSz cx="6858000" cy="9144000"/>
  <p:embeddedFontLst>
    <p:embeddedFont>
      <p:font typeface="Poppins" panose="00000500000000000000" pitchFamily="2" charset="0"/>
      <p:regular r:id="rId14"/>
      <p:bold r:id="rId15"/>
      <p:italic r:id="rId16"/>
      <p:boldItalic r:id="rId17"/>
    </p:embeddedFont>
    <p:embeddedFont>
      <p:font typeface="Poppins Bold" panose="00000800000000000000" charset="0"/>
      <p:regular r:id="rId18"/>
      <p:bold r:id="rId19"/>
    </p:embeddedFont>
    <p:embeddedFont>
      <p:font typeface="Roboto" panose="02000000000000000000" pitchFamily="2" charset="0"/>
      <p:regular r:id="rId20"/>
    </p:embeddedFont>
    <p:embeddedFont>
      <p:font typeface="Work Sans Black" pitchFamily="2" charset="0"/>
      <p:bold r:id="rId21"/>
      <p:italic r:id="rId22"/>
      <p:boldItalic r:id="rId23"/>
    </p:embeddedFont>
    <p:embeddedFont>
      <p:font typeface="Work Sans Medium" pitchFamily="2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02"/>
    <a:srgbClr val="1DB181"/>
    <a:srgbClr val="FF7814"/>
    <a:srgbClr val="051464"/>
    <a:srgbClr val="7D5AFF"/>
    <a:srgbClr val="7C5AFF"/>
    <a:srgbClr val="FF2814"/>
    <a:srgbClr val="0A5AFF"/>
    <a:srgbClr val="80C5F4"/>
    <a:srgbClr val="061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86214-04C8-FFD6-6381-7B2DE95941D3}" v="34" dt="2026-06-09T02:35:48.586"/>
    <p1510:client id="{4152626D-AFB7-1FA2-D156-58FD34265AB0}" v="27" dt="2026-06-09T04:45:12.692"/>
    <p1510:client id="{80B5E812-DE8F-464D-6816-284268574A2F}" v="6" dt="2026-06-09T06:10:45.652"/>
    <p1510:client id="{86372F58-DE58-BBD9-9D4C-A64032C13F40}" v="176" dt="2026-06-09T06:24:17.507"/>
    <p1510:client id="{A86A23A3-32D0-26E2-698C-E696FBAE5999}" v="38" dt="2026-06-09T04:41:49.353"/>
    <p1510:client id="{C4EBC29B-698B-F5D4-CD04-06819E70D542}" v="1" dt="2026-06-09T06:11:50.768"/>
    <p1510:client id="{F0C2208D-C55E-BBFC-1FC1-25CFE7BA6109}" v="2" dt="2026-06-09T06:12:55.388"/>
    <p1510:client id="{F575705E-F341-12F2-DA1B-3CFDBBBC5643}" v="44" dt="2026-06-09T02:23:46.397"/>
    <p1510:client id="{FE6D881D-B310-7A9F-0D5D-828368627943}" v="20" dt="2026-06-09T06:26:54.5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32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AC1B4-77BD-6144-8129-72EBB619C6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39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Master - 1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399" y="50400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70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4745448" y="9248499"/>
            <a:ext cx="4153988" cy="63314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solidFill>
                  <a:srgbClr val="051464"/>
                </a:solidFill>
              </a:rPr>
              <a:t>The University of Hong Kong</a:t>
            </a:r>
          </a:p>
          <a:p>
            <a:r>
              <a:rPr lang="en-US" sz="1800" b="0" dirty="0">
                <a:solidFill>
                  <a:srgbClr val="051464"/>
                </a:solidFill>
              </a:rPr>
              <a:t>School of Computing &amp; Data Science</a:t>
            </a:r>
            <a:endParaRPr lang="en-GB" sz="1800" b="0" dirty="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8747959"/>
            <a:ext cx="1567542" cy="1539042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20E8CDF2-18C6-92E5-13AA-2EEE862C5173}"/>
              </a:ext>
            </a:extLst>
          </p:cNvPr>
          <p:cNvSpPr txBox="1">
            <a:spLocks/>
          </p:cNvSpPr>
          <p:nvPr userDrawn="1"/>
        </p:nvSpPr>
        <p:spPr>
          <a:xfrm>
            <a:off x="8902700" y="9248499"/>
            <a:ext cx="4744720" cy="63314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solidFill>
                  <a:srgbClr val="051464"/>
                </a:solidFill>
              </a:rPr>
              <a:t>Department of Statistics and Actuarial Science</a:t>
            </a:r>
          </a:p>
          <a:p>
            <a:r>
              <a:rPr lang="en-US" sz="1800" b="0" dirty="0">
                <a:solidFill>
                  <a:srgbClr val="051464"/>
                </a:solidFill>
              </a:rPr>
              <a:t>Induction 2026</a:t>
            </a:r>
            <a:endParaRPr lang="en-GB" sz="1800" b="0" dirty="0">
              <a:solidFill>
                <a:srgbClr val="051464"/>
              </a:solidFill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2BA8612-E282-DB27-1FAB-B4AA4E7684C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400" y="2016000"/>
            <a:ext cx="17301008" cy="671457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5600" indent="-355600">
              <a:tabLst/>
              <a:defRPr sz="4000"/>
            </a:lvl1pPr>
            <a:lvl2pPr marL="714376" indent="-358776">
              <a:tabLst/>
              <a:defRPr sz="3600"/>
            </a:lvl2pPr>
            <a:lvl3pPr marL="1069976" indent="-355600">
              <a:tabLst/>
              <a:defRPr sz="2800"/>
            </a:lvl3pPr>
            <a:lvl4pPr marL="1428750" indent="-358776">
              <a:tabLst/>
              <a:defRPr sz="2400"/>
            </a:lvl4pPr>
            <a:lvl5pPr marL="1784350" indent="-355600">
              <a:tabLst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EFD9C132-81CC-08D9-5F89-129FEA87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8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46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Master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399" y="50400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70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8CCC631-417A-B938-E660-92FA0CBD6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0" y="2016000"/>
            <a:ext cx="5601404" cy="671457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5600" indent="-355600">
              <a:tabLst/>
              <a:defRPr sz="4000"/>
            </a:lvl1pPr>
            <a:lvl2pPr marL="714376" indent="-358776">
              <a:tabLst/>
              <a:defRPr sz="3600"/>
            </a:lvl2pPr>
            <a:lvl3pPr marL="1069976" indent="-355600">
              <a:tabLst/>
              <a:defRPr sz="2800"/>
            </a:lvl3pPr>
            <a:lvl4pPr marL="1428750" indent="-358776">
              <a:tabLst/>
              <a:defRPr sz="2400"/>
            </a:lvl4pPr>
            <a:lvl5pPr marL="1784350" indent="-355600">
              <a:tabLst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48228A6-FF32-3B7B-A486-1C4070FDCE6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0202" y="2016000"/>
            <a:ext cx="5601404" cy="671457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5600" indent="-355600">
              <a:tabLst/>
              <a:defRPr sz="4000"/>
            </a:lvl1pPr>
            <a:lvl2pPr marL="714376" indent="-358776">
              <a:tabLst/>
              <a:defRPr sz="3600"/>
            </a:lvl2pPr>
            <a:lvl3pPr marL="1069976" indent="-355600">
              <a:tabLst/>
              <a:defRPr sz="2800"/>
            </a:lvl3pPr>
            <a:lvl4pPr marL="1428750" indent="-358776">
              <a:tabLst/>
              <a:defRPr sz="2400"/>
            </a:lvl4pPr>
            <a:lvl5pPr marL="1784350" indent="-355600">
              <a:tabLst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63A3B5F-ED86-666C-05E1-6D9D840F682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200004" y="2016000"/>
            <a:ext cx="5601404" cy="671457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5600" indent="-355600">
              <a:tabLst/>
              <a:defRPr sz="4000"/>
            </a:lvl1pPr>
            <a:lvl2pPr marL="714376" indent="-358776">
              <a:tabLst/>
              <a:defRPr sz="3600"/>
            </a:lvl2pPr>
            <a:lvl3pPr marL="1069976" indent="-355600">
              <a:tabLst/>
              <a:defRPr sz="2800"/>
            </a:lvl3pPr>
            <a:lvl4pPr marL="1428750" indent="-358776">
              <a:tabLst/>
              <a:defRPr sz="2400"/>
            </a:lvl4pPr>
            <a:lvl5pPr marL="1784350" indent="-355600">
              <a:tabLst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D27F43E-E537-B9EF-16F8-76FD8F32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8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673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hku.hk/index.php/people/academic-staff/rblu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26" Type="http://schemas.openxmlformats.org/officeDocument/2006/relationships/image" Target="../media/image43.png"/><Relationship Id="rId3" Type="http://schemas.openxmlformats.org/officeDocument/2006/relationships/image" Target="../media/image20.jpeg"/><Relationship Id="rId21" Type="http://schemas.openxmlformats.org/officeDocument/2006/relationships/image" Target="../media/image38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jpe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24" Type="http://schemas.openxmlformats.org/officeDocument/2006/relationships/image" Target="../media/image41.pn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23" Type="http://schemas.openxmlformats.org/officeDocument/2006/relationships/image" Target="../media/image40.pn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Relationship Id="rId22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emf"/><Relationship Id="rId7" Type="http://schemas.openxmlformats.org/officeDocument/2006/relationships/image" Target="../media/image49.jpe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emf"/><Relationship Id="rId10" Type="http://schemas.openxmlformats.org/officeDocument/2006/relationships/image" Target="../media/image52.jpeg"/><Relationship Id="rId4" Type="http://schemas.openxmlformats.org/officeDocument/2006/relationships/image" Target="../media/image46.emf"/><Relationship Id="rId9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987757"/>
            <a:ext cx="4827929" cy="1629426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HK"/>
          </a:p>
        </p:txBody>
      </p:sp>
      <p:sp>
        <p:nvSpPr>
          <p:cNvPr id="3" name="TextBox 3"/>
          <p:cNvSpPr txBox="1"/>
          <p:nvPr/>
        </p:nvSpPr>
        <p:spPr>
          <a:xfrm>
            <a:off x="1028699" y="3414271"/>
            <a:ext cx="11692690" cy="3932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Empowering ​</a:t>
            </a:r>
          </a:p>
          <a:p>
            <a:pPr algn="l">
              <a:lnSpc>
                <a:spcPts val="7679"/>
              </a:lnSpc>
            </a:pPr>
            <a:r>
              <a:rPr lang="en-US" sz="6399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Changemakers of </a:t>
            </a:r>
          </a:p>
          <a:p>
            <a:pPr algn="l">
              <a:lnSpc>
                <a:spcPts val="7679"/>
              </a:lnSpc>
            </a:pPr>
            <a:r>
              <a:rPr lang="en-US" sz="6399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the Future</a:t>
            </a:r>
          </a:p>
          <a:p>
            <a:pPr algn="l">
              <a:lnSpc>
                <a:spcPts val="7679"/>
              </a:lnSpc>
            </a:pPr>
            <a:endParaRPr lang="en-US" sz="63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7053062"/>
            <a:ext cx="11569700" cy="274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0"/>
              </a:lnSpc>
            </a:pPr>
            <a:br>
              <a:rPr lang="en-US" sz="2400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</a:br>
            <a:r>
              <a:rPr lang="en-US" sz="2400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Department of Statistics &amp; Actuarial Science</a:t>
            </a:r>
          </a:p>
          <a:p>
            <a:pPr algn="just">
              <a:lnSpc>
                <a:spcPts val="3600"/>
              </a:lnSpc>
            </a:pPr>
            <a:r>
              <a:rPr lang="en-US" sz="2400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School of Computing &amp; Data Science</a:t>
            </a:r>
            <a:endParaRPr lang="en-US" sz="2400" b="1" dirty="0">
              <a:solidFill>
                <a:srgbClr val="000000"/>
              </a:solidFill>
              <a:latin typeface="Work Sans Black" pitchFamily="2" charset="0"/>
              <a:ea typeface="Poppins Bold"/>
              <a:cs typeface="Poppins Bold"/>
            </a:endParaRPr>
          </a:p>
          <a:p>
            <a:pPr algn="just">
              <a:lnSpc>
                <a:spcPts val="3600"/>
              </a:lnSpc>
            </a:pPr>
            <a:r>
              <a:rPr lang="en-US" sz="2400" dirty="0">
                <a:solidFill>
                  <a:srgbClr val="000000"/>
                </a:solidFill>
                <a:latin typeface="Work Sans Medium" pitchFamily="2" charset="0"/>
                <a:ea typeface="Poppins"/>
                <a:cs typeface="Poppins"/>
                <a:sym typeface="Poppins"/>
              </a:rPr>
              <a:t>The University of Hong Kong</a:t>
            </a:r>
          </a:p>
          <a:p>
            <a:pPr algn="just">
              <a:lnSpc>
                <a:spcPts val="3600"/>
              </a:lnSpc>
            </a:pPr>
            <a:endParaRPr lang="en-US" sz="2400" b="1" dirty="0">
              <a:solidFill>
                <a:srgbClr val="000000"/>
              </a:solidFill>
              <a:latin typeface="Poppins Bold"/>
              <a:cs typeface="Poppins Bold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lnSpc>
                <a:spcPts val="3600"/>
              </a:lnSpc>
            </a:pP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</p:txBody>
      </p:sp>
      <p:sp>
        <p:nvSpPr>
          <p:cNvPr id="5" name="Freeform 5"/>
          <p:cNvSpPr/>
          <p:nvPr/>
        </p:nvSpPr>
        <p:spPr>
          <a:xfrm flipH="1">
            <a:off x="10533698" y="0"/>
            <a:ext cx="7754302" cy="10339069"/>
          </a:xfrm>
          <a:custGeom>
            <a:avLst/>
            <a:gdLst/>
            <a:ahLst/>
            <a:cxnLst/>
            <a:rect l="l" t="t" r="r" b="b"/>
            <a:pathLst>
              <a:path w="7754302" h="10339069">
                <a:moveTo>
                  <a:pt x="7754302" y="0"/>
                </a:moveTo>
                <a:lnTo>
                  <a:pt x="0" y="0"/>
                </a:lnTo>
                <a:lnTo>
                  <a:pt x="0" y="10339069"/>
                </a:lnTo>
                <a:lnTo>
                  <a:pt x="7754302" y="10339069"/>
                </a:lnTo>
                <a:lnTo>
                  <a:pt x="775430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HK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A1F0711-4DAD-07FE-FE52-3B429D05A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45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D9ED94-1076-45D4-BAD9-C289AC8A968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79" y="987757"/>
            <a:ext cx="3206171" cy="162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792244-463B-43EC-8FDE-EACF3A887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68" y="-219575"/>
            <a:ext cx="7119939" cy="1470025"/>
          </a:xfrm>
        </p:spPr>
        <p:txBody>
          <a:bodyPr/>
          <a:lstStyle/>
          <a:p>
            <a:r>
              <a:rPr lang="en-US" dirty="0"/>
              <a:t>Background of SAAS</a:t>
            </a:r>
            <a:endParaRPr lang="en-HK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063B16-0620-4509-9C20-7B04E1C60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462" y="1034956"/>
            <a:ext cx="8866093" cy="1752600"/>
          </a:xfrm>
        </p:spPr>
        <p:txBody>
          <a:bodyPr>
            <a:noAutofit/>
          </a:bodyPr>
          <a:lstStyle/>
          <a:p>
            <a:pPr algn="l"/>
            <a:r>
              <a:rPr lang="en-HK" sz="2800" dirty="0">
                <a:solidFill>
                  <a:schemeClr val="tx1"/>
                </a:solidFill>
              </a:rPr>
              <a:t>The </a:t>
            </a:r>
            <a:r>
              <a:rPr lang="en-HK" sz="2800" dirty="0">
                <a:solidFill>
                  <a:srgbClr val="0070C0"/>
                </a:solidFill>
              </a:rPr>
              <a:t>Department of Statistics</a:t>
            </a:r>
            <a:r>
              <a:rPr lang="en-HK" sz="2800" dirty="0">
                <a:solidFill>
                  <a:schemeClr val="tx1"/>
                </a:solidFill>
              </a:rPr>
              <a:t> was established in 1967</a:t>
            </a:r>
          </a:p>
          <a:p>
            <a:pPr algn="l"/>
            <a:r>
              <a:rPr lang="en-HK" sz="2800" dirty="0">
                <a:solidFill>
                  <a:schemeClr val="tx1"/>
                </a:solidFill>
              </a:rPr>
              <a:t>Renamed as </a:t>
            </a:r>
            <a:r>
              <a:rPr lang="en-HK" sz="2800" dirty="0">
                <a:solidFill>
                  <a:srgbClr val="0070C0"/>
                </a:solidFill>
              </a:rPr>
              <a:t>Department of Statistics and Actuarial Science </a:t>
            </a:r>
            <a:r>
              <a:rPr lang="en-HK" sz="2800" dirty="0">
                <a:solidFill>
                  <a:schemeClr val="tx1"/>
                </a:solidFill>
              </a:rPr>
              <a:t>in 1998</a:t>
            </a:r>
          </a:p>
          <a:p>
            <a:pPr algn="l"/>
            <a:r>
              <a:rPr lang="en-HK" sz="2800" dirty="0">
                <a:solidFill>
                  <a:schemeClr val="tx1"/>
                </a:solidFill>
              </a:rPr>
              <a:t>Joined forces with the Department of Computer Science to establish the </a:t>
            </a:r>
            <a:r>
              <a:rPr lang="en-HK" sz="2800" dirty="0">
                <a:solidFill>
                  <a:srgbClr val="0070C0"/>
                </a:solidFill>
              </a:rPr>
              <a:t>School of Computing and Data Science </a:t>
            </a:r>
            <a:r>
              <a:rPr lang="en-HK" sz="2800" dirty="0">
                <a:solidFill>
                  <a:schemeClr val="tx1"/>
                </a:solidFill>
              </a:rPr>
              <a:t>in 2024</a:t>
            </a:r>
          </a:p>
          <a:p>
            <a:pPr algn="l"/>
            <a:endParaRPr lang="en-HK" sz="2800" dirty="0">
              <a:solidFill>
                <a:schemeClr val="tx1"/>
              </a:solidFill>
            </a:endParaRPr>
          </a:p>
          <a:p>
            <a:pPr algn="l"/>
            <a:r>
              <a:rPr lang="en-HK" sz="2800" dirty="0">
                <a:solidFill>
                  <a:schemeClr val="tx1"/>
                </a:solidFill>
              </a:rPr>
              <a:t>Academic Excellence: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HK" dirty="0">
                <a:solidFill>
                  <a:srgbClr val="FF0000"/>
                </a:solidFill>
              </a:rPr>
              <a:t>QS World University Ranking #32 </a:t>
            </a:r>
            <a:r>
              <a:rPr lang="en-HK" dirty="0">
                <a:solidFill>
                  <a:schemeClr val="tx1"/>
                </a:solidFill>
              </a:rPr>
              <a:t>for the subject </a:t>
            </a:r>
            <a:r>
              <a:rPr lang="en-HK" dirty="0">
                <a:solidFill>
                  <a:srgbClr val="00AD02"/>
                </a:solidFill>
              </a:rPr>
              <a:t>Statistics and Operational Research</a:t>
            </a:r>
            <a:r>
              <a:rPr lang="en-HK" dirty="0">
                <a:solidFill>
                  <a:schemeClr val="tx1"/>
                </a:solidFill>
              </a:rPr>
              <a:t> in 2026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HK" dirty="0" err="1">
                <a:solidFill>
                  <a:srgbClr val="FF0000"/>
                </a:solidFill>
              </a:rPr>
              <a:t>Center</a:t>
            </a:r>
            <a:r>
              <a:rPr lang="en-HK" dirty="0">
                <a:solidFill>
                  <a:srgbClr val="FF0000"/>
                </a:solidFill>
              </a:rPr>
              <a:t> of Actuarial Excellence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Actuarial research in 2021-2025 ranked </a:t>
            </a:r>
            <a:r>
              <a:rPr lang="en-GB" dirty="0">
                <a:solidFill>
                  <a:srgbClr val="FF0000"/>
                </a:solidFill>
              </a:rPr>
              <a:t>#9 worldwide and #2 in Asia</a:t>
            </a:r>
            <a:endParaRPr lang="en-HK" dirty="0">
              <a:solidFill>
                <a:srgbClr val="FF0000"/>
              </a:solidFill>
            </a:endParaRPr>
          </a:p>
          <a:p>
            <a:pPr algn="l"/>
            <a:endParaRPr lang="en-HK" sz="2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986458" y="9921875"/>
            <a:ext cx="2133600" cy="365125"/>
          </a:xfrm>
        </p:spPr>
        <p:txBody>
          <a:bodyPr/>
          <a:lstStyle/>
          <a:p>
            <a:fld id="{FC780289-0CE0-9F46-ABEB-9963AE2AF1F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13A68B0-13F7-737E-7F46-3D26339677D7}"/>
              </a:ext>
            </a:extLst>
          </p:cNvPr>
          <p:cNvSpPr txBox="1">
            <a:spLocks/>
          </p:cNvSpPr>
          <p:nvPr/>
        </p:nvSpPr>
        <p:spPr>
          <a:xfrm>
            <a:off x="500399" y="691979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000" dirty="0"/>
          </a:p>
        </p:txBody>
      </p:sp>
      <p:pic>
        <p:nvPicPr>
          <p:cNvPr id="4100" name="Picture 4" descr="1996">
            <a:extLst>
              <a:ext uri="{FF2B5EF4-FFF2-40B4-BE49-F238E27FC236}">
                <a16:creationId xmlns:a16="http://schemas.microsoft.com/office/drawing/2014/main" id="{9AEEE3E0-8D10-4C8E-8B9F-21ABF989E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101" y="407923"/>
            <a:ext cx="4928104" cy="343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name of department">
            <a:extLst>
              <a:ext uri="{FF2B5EF4-FFF2-40B4-BE49-F238E27FC236}">
                <a16:creationId xmlns:a16="http://schemas.microsoft.com/office/drawing/2014/main" id="{A79EFC61-B6B9-49B7-886F-49A01011C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179" y="2271043"/>
            <a:ext cx="4805636" cy="293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est of the best">
            <a:extLst>
              <a:ext uri="{FF2B5EF4-FFF2-40B4-BE49-F238E27FC236}">
                <a16:creationId xmlns:a16="http://schemas.microsoft.com/office/drawing/2014/main" id="{7A1B6103-2731-43F1-931F-F60EE5397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982" y="4636791"/>
            <a:ext cx="3574394" cy="385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F5E598-B1CC-41E9-945E-424FBEA2DF64}"/>
              </a:ext>
            </a:extLst>
          </p:cNvPr>
          <p:cNvGrpSpPr/>
          <p:nvPr/>
        </p:nvGrpSpPr>
        <p:grpSpPr>
          <a:xfrm>
            <a:off x="877660" y="7008630"/>
            <a:ext cx="15312694" cy="3800282"/>
            <a:chOff x="795288" y="2505505"/>
            <a:chExt cx="7656347" cy="1900141"/>
          </a:xfrm>
        </p:grpSpPr>
        <p:pic>
          <p:nvPicPr>
            <p:cNvPr id="4098" name="Picture 2" descr="Img">
              <a:extLst>
                <a:ext uri="{FF2B5EF4-FFF2-40B4-BE49-F238E27FC236}">
                  <a16:creationId xmlns:a16="http://schemas.microsoft.com/office/drawing/2014/main" id="{09FFEF0B-1A23-400C-9C8B-56182E3F5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6365" y="2625234"/>
              <a:ext cx="4375270" cy="1458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Opening Ceremony of School of Computing and Data Science">
              <a:extLst>
                <a:ext uri="{FF2B5EF4-FFF2-40B4-BE49-F238E27FC236}">
                  <a16:creationId xmlns:a16="http://schemas.microsoft.com/office/drawing/2014/main" id="{4C4C7388-02F8-43DF-ABF6-DEA13C5582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288" y="2505505"/>
              <a:ext cx="2849625" cy="1900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70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8"/>
          <p:cNvSpPr/>
          <p:nvPr/>
        </p:nvSpPr>
        <p:spPr>
          <a:xfrm>
            <a:off x="9404430" y="0"/>
            <a:ext cx="8883570" cy="10287000"/>
          </a:xfrm>
          <a:custGeom>
            <a:avLst/>
            <a:gdLst/>
            <a:ahLst/>
            <a:cxnLst/>
            <a:rect l="l" t="t" r="r" b="b"/>
            <a:pathLst>
              <a:path w="8883570" h="10287000">
                <a:moveTo>
                  <a:pt x="0" y="0"/>
                </a:moveTo>
                <a:lnTo>
                  <a:pt x="8883570" y="0"/>
                </a:lnTo>
                <a:lnTo>
                  <a:pt x="88835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20" name="TextBox 20"/>
          <p:cNvSpPr txBox="1"/>
          <p:nvPr/>
        </p:nvSpPr>
        <p:spPr>
          <a:xfrm>
            <a:off x="761047" y="3416071"/>
            <a:ext cx="7692218" cy="345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39"/>
              </a:lnSpc>
              <a:spcBef>
                <a:spcPct val="0"/>
              </a:spcBef>
            </a:pPr>
            <a:r>
              <a:rPr lang="en-US" sz="6599" b="1" spc="-197" dirty="0">
                <a:solidFill>
                  <a:srgbClr val="FAB42C"/>
                </a:solidFill>
                <a:latin typeface="Work Sans Black" pitchFamily="2" charset="0"/>
                <a:ea typeface="Clear Sans Bold"/>
                <a:cs typeface="Clear Sans Bold"/>
                <a:sym typeface="Clear Sans Bold"/>
              </a:rPr>
              <a:t>SAAS</a:t>
            </a:r>
          </a:p>
          <a:p>
            <a:pPr algn="l">
              <a:lnSpc>
                <a:spcPts val="9239"/>
              </a:lnSpc>
              <a:spcBef>
                <a:spcPct val="0"/>
              </a:spcBef>
            </a:pPr>
            <a:r>
              <a:rPr lang="en-US" sz="6599" b="1" spc="-197" dirty="0">
                <a:solidFill>
                  <a:srgbClr val="FAB42C"/>
                </a:solidFill>
                <a:latin typeface="Work Sans Black" pitchFamily="2" charset="0"/>
                <a:ea typeface="Clear Sans Bold"/>
                <a:cs typeface="Clear Sans Bold"/>
                <a:sym typeface="Clear Sans Bold"/>
              </a:rPr>
              <a:t>UNDERGRADUATE PROGRAMMES</a:t>
            </a:r>
          </a:p>
        </p:txBody>
      </p:sp>
      <p:sp>
        <p:nvSpPr>
          <p:cNvPr id="21" name="Freeform 2">
            <a:extLst>
              <a:ext uri="{FF2B5EF4-FFF2-40B4-BE49-F238E27FC236}">
                <a16:creationId xmlns:a16="http://schemas.microsoft.com/office/drawing/2014/main" id="{668C156E-FA6F-4F87-8898-4053A1F3EB2A}"/>
              </a:ext>
            </a:extLst>
          </p:cNvPr>
          <p:cNvSpPr/>
          <p:nvPr/>
        </p:nvSpPr>
        <p:spPr>
          <a:xfrm>
            <a:off x="491145" y="556318"/>
            <a:ext cx="3504249" cy="1101031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HK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B47BAF4-F1CA-4B38-B199-0DEF11813F6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385" y="556319"/>
            <a:ext cx="2256310" cy="1101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792244-463B-43EC-8FDE-EACF3A887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399" y="504000"/>
            <a:ext cx="17787602" cy="898048"/>
          </a:xfrm>
        </p:spPr>
        <p:txBody>
          <a:bodyPr/>
          <a:lstStyle/>
          <a:p>
            <a:r>
              <a:rPr lang="en-US" sz="6400" dirty="0"/>
              <a:t>UG </a:t>
            </a:r>
            <a:r>
              <a:rPr lang="en-US" sz="6400" dirty="0" err="1"/>
              <a:t>Programmes</a:t>
            </a:r>
            <a:endParaRPr lang="en-HK" sz="6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13A68B0-13F7-737E-7F46-3D26339677D7}"/>
              </a:ext>
            </a:extLst>
          </p:cNvPr>
          <p:cNvSpPr txBox="1">
            <a:spLocks/>
          </p:cNvSpPr>
          <p:nvPr/>
        </p:nvSpPr>
        <p:spPr>
          <a:xfrm>
            <a:off x="500399" y="691979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B220247-A611-4105-B8C0-576B3047C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43" y="1670472"/>
            <a:ext cx="4478698" cy="73248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B0ED6C-4F81-4365-9AB9-366E16C6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9985" y="1670472"/>
            <a:ext cx="4489438" cy="732487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F577C62-56D5-4F76-BE05-233C21A7A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81" y="1670472"/>
            <a:ext cx="4263194" cy="124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3EC94A1-7552-4FE0-8B7B-0346AE7AB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80" y="3316786"/>
            <a:ext cx="3819384" cy="129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E55A838B-3362-4E28-B314-5D445ADDE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116" y="7154703"/>
            <a:ext cx="3582904" cy="146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4429E138-C5D0-47AF-8005-3F6809C3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379" y="5227025"/>
            <a:ext cx="3906386" cy="182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1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717B01B-D004-4E21-BF61-F57659CD12A0}"/>
              </a:ext>
            </a:extLst>
          </p:cNvPr>
          <p:cNvSpPr txBox="1"/>
          <p:nvPr/>
        </p:nvSpPr>
        <p:spPr>
          <a:xfrm>
            <a:off x="5594775" y="1850291"/>
            <a:ext cx="730899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200" dirty="0">
                <a:latin typeface="Roboto" panose="02000000000000000000" pitchFamily="2" charset="0"/>
              </a:rPr>
              <a:t>To better equip students with the skills and knowledge needed for success in their future careers, we organize numerous </a:t>
            </a:r>
            <a:r>
              <a:rPr lang="en-HK" sz="3200" dirty="0">
                <a:solidFill>
                  <a:srgbClr val="FF0000"/>
                </a:solidFill>
                <a:latin typeface="Roboto" panose="02000000000000000000" pitchFamily="2" charset="0"/>
              </a:rPr>
              <a:t>Professional Development </a:t>
            </a:r>
            <a:r>
              <a:rPr lang="en-HK" sz="3200" dirty="0">
                <a:latin typeface="Roboto" panose="02000000000000000000" pitchFamily="2" charset="0"/>
              </a:rPr>
              <a:t>activities</a:t>
            </a:r>
            <a:r>
              <a:rPr lang="en-HK" sz="3200" dirty="0"/>
              <a:t>: </a:t>
            </a:r>
            <a:r>
              <a:rPr lang="en-HK" sz="3200" i="1" dirty="0">
                <a:solidFill>
                  <a:schemeClr val="accent6">
                    <a:lumMod val="75000"/>
                  </a:schemeClr>
                </a:solidFill>
              </a:rPr>
              <a:t>corporate mentorships, internships, individual career advising, Career Fair, firm visits, alumni sharing</a:t>
            </a:r>
            <a:r>
              <a:rPr lang="en-HK" sz="3200" dirty="0"/>
              <a:t>, etc.</a:t>
            </a:r>
          </a:p>
          <a:p>
            <a:endParaRPr lang="en-HK" sz="3200" dirty="0"/>
          </a:p>
          <a:p>
            <a:r>
              <a:rPr lang="en-HK" sz="3200" dirty="0"/>
              <a:t>Plenty of </a:t>
            </a:r>
            <a:r>
              <a:rPr lang="en-HK" sz="3200" dirty="0">
                <a:solidFill>
                  <a:srgbClr val="FF0000"/>
                </a:solidFill>
              </a:rPr>
              <a:t>research opportunities </a:t>
            </a:r>
            <a:r>
              <a:rPr lang="en-HK" sz="3200" dirty="0"/>
              <a:t>for students aspiring to higher-degree studies and a research-oriented career</a:t>
            </a:r>
          </a:p>
        </p:txBody>
      </p:sp>
      <p:sp>
        <p:nvSpPr>
          <p:cNvPr id="20" name="Title 5">
            <a:extLst>
              <a:ext uri="{FF2B5EF4-FFF2-40B4-BE49-F238E27FC236}">
                <a16:creationId xmlns:a16="http://schemas.microsoft.com/office/drawing/2014/main" id="{D6CCC67E-C76B-474B-94A1-8EEE84187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399" y="504000"/>
            <a:ext cx="17787602" cy="898048"/>
          </a:xfrm>
        </p:spPr>
        <p:txBody>
          <a:bodyPr/>
          <a:lstStyle/>
          <a:p>
            <a:r>
              <a:rPr lang="en-US" sz="6400" dirty="0"/>
              <a:t>UG </a:t>
            </a:r>
            <a:r>
              <a:rPr lang="en-US" sz="6400" dirty="0" err="1"/>
              <a:t>Programmes</a:t>
            </a:r>
            <a:endParaRPr lang="en-HK" sz="6400" dirty="0"/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126CE444-DA9F-4A18-9C6C-BBA39C67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78B5653-D2D4-439C-BB77-D56ED63DA802}"/>
              </a:ext>
            </a:extLst>
          </p:cNvPr>
          <p:cNvSpPr txBox="1">
            <a:spLocks/>
          </p:cNvSpPr>
          <p:nvPr/>
        </p:nvSpPr>
        <p:spPr>
          <a:xfrm>
            <a:off x="500399" y="691979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823E105-C669-44C7-A28E-02E509CA5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43" y="1670472"/>
            <a:ext cx="4478698" cy="73248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FFB0302-0EB4-4D85-A591-4DA4B6E1C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9985" y="1670472"/>
            <a:ext cx="4489438" cy="732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14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792244-463B-43EC-8FDE-EACF3A887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398" y="504000"/>
            <a:ext cx="10739101" cy="898048"/>
          </a:xfrm>
        </p:spPr>
        <p:txBody>
          <a:bodyPr/>
          <a:lstStyle/>
          <a:p>
            <a:r>
              <a:rPr lang="en-US" dirty="0"/>
              <a:t>Higher Degree </a:t>
            </a:r>
            <a:r>
              <a:rPr lang="en-US" dirty="0" err="1"/>
              <a:t>Programmes</a:t>
            </a:r>
            <a:endParaRPr lang="en-H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851A19-9479-4A60-A6FA-9F9C5726F7A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0400" y="2016000"/>
            <a:ext cx="17301008" cy="671457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</p:spPr>
        <p:txBody>
          <a:bodyPr/>
          <a:lstStyle/>
          <a:p>
            <a:fld id="{FC780289-0CE0-9F46-ABEB-9963AE2AF1F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13A68B0-13F7-737E-7F46-3D26339677D7}"/>
              </a:ext>
            </a:extLst>
          </p:cNvPr>
          <p:cNvSpPr txBox="1">
            <a:spLocks/>
          </p:cNvSpPr>
          <p:nvPr/>
        </p:nvSpPr>
        <p:spPr>
          <a:xfrm>
            <a:off x="500399" y="6919790"/>
            <a:ext cx="8517702" cy="8980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9277CC-BAD4-4ADE-BD60-B896A8A29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98" y="2469163"/>
            <a:ext cx="5430972" cy="538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8F063B-E230-47DC-8134-3A619617E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408" y="2469162"/>
            <a:ext cx="5430972" cy="5416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14D5EB-0789-4E18-8B06-0D2771FD3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0078" y="2469164"/>
            <a:ext cx="5401376" cy="541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6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792244-463B-43EC-8FDE-EACF3A887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399" y="504000"/>
            <a:ext cx="8517702" cy="898048"/>
          </a:xfrm>
        </p:spPr>
        <p:txBody>
          <a:bodyPr/>
          <a:lstStyle/>
          <a:p>
            <a:r>
              <a:rPr lang="en-US" dirty="0"/>
              <a:t>Teaching Staff</a:t>
            </a:r>
            <a:endParaRPr lang="en-H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DA29A6-6859-4D71-98FB-5E4C7EF9B28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0400" y="2016000"/>
            <a:ext cx="17301008" cy="67145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47420" y="9248498"/>
            <a:ext cx="4153988" cy="633140"/>
          </a:xfrm>
        </p:spPr>
        <p:txBody>
          <a:bodyPr/>
          <a:lstStyle/>
          <a:p>
            <a:fld id="{FC780289-0CE0-9F46-ABEB-9963AE2AF1F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06F6F60-AC02-44A9-96A5-1869EB5CF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120" y="2490030"/>
            <a:ext cx="1455464" cy="145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E0E8EBC-1C44-4645-927E-D082FC78E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3" y="2490029"/>
            <a:ext cx="1455466" cy="145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87246F7-F8ED-415E-AE8F-13A045B1F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00" y="4469848"/>
            <a:ext cx="1455462" cy="145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D510871-5A2E-4E72-89A3-B8D16E212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222" y="4483120"/>
            <a:ext cx="1455462" cy="145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BE807DBC-89ED-48C9-9EA2-9DA4F4784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026" y="2490030"/>
            <a:ext cx="1455464" cy="145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02AA7B2D-14EE-4811-955A-05E526516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730" y="2473212"/>
            <a:ext cx="1463068" cy="146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5DC46C7E-3BC9-4571-8E0C-89069520C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092" y="2473212"/>
            <a:ext cx="1463068" cy="146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>
            <a:extLst>
              <a:ext uri="{FF2B5EF4-FFF2-40B4-BE49-F238E27FC236}">
                <a16:creationId xmlns:a16="http://schemas.microsoft.com/office/drawing/2014/main" id="{E936D6BD-AD35-4279-9D43-BBCA3219A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453" y="2465083"/>
            <a:ext cx="1472042" cy="147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>
            <a:extLst>
              <a:ext uri="{FF2B5EF4-FFF2-40B4-BE49-F238E27FC236}">
                <a16:creationId xmlns:a16="http://schemas.microsoft.com/office/drawing/2014/main" id="{9F37DC9A-48F7-41A7-8F67-A0CDB8A5F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385" y="2465083"/>
            <a:ext cx="1472042" cy="147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>
            <a:extLst>
              <a:ext uri="{FF2B5EF4-FFF2-40B4-BE49-F238E27FC236}">
                <a16:creationId xmlns:a16="http://schemas.microsoft.com/office/drawing/2014/main" id="{7568D642-2473-4DB7-84EF-B7530DF64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4" y="4452424"/>
            <a:ext cx="1455464" cy="145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>
            <a:extLst>
              <a:ext uri="{FF2B5EF4-FFF2-40B4-BE49-F238E27FC236}">
                <a16:creationId xmlns:a16="http://schemas.microsoft.com/office/drawing/2014/main" id="{0BA3B738-96BF-427D-A6FC-95936D224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17" y="4470257"/>
            <a:ext cx="1463068" cy="146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>
            <a:extLst>
              <a:ext uri="{FF2B5EF4-FFF2-40B4-BE49-F238E27FC236}">
                <a16:creationId xmlns:a16="http://schemas.microsoft.com/office/drawing/2014/main" id="{89843C2D-4D02-487C-906F-3C11AD04B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98" y="4472668"/>
            <a:ext cx="1452350" cy="145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>
            <a:extLst>
              <a:ext uri="{FF2B5EF4-FFF2-40B4-BE49-F238E27FC236}">
                <a16:creationId xmlns:a16="http://schemas.microsoft.com/office/drawing/2014/main" id="{4092F686-D014-404B-A5CD-B19CCFE1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00" y="4461212"/>
            <a:ext cx="1479646" cy="147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>
            <a:extLst>
              <a:ext uri="{FF2B5EF4-FFF2-40B4-BE49-F238E27FC236}">
                <a16:creationId xmlns:a16="http://schemas.microsoft.com/office/drawing/2014/main" id="{D3C371D0-2509-48E9-BA3A-FCAB335DB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52" y="4474146"/>
            <a:ext cx="1479646" cy="147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>
            <a:extLst>
              <a:ext uri="{FF2B5EF4-FFF2-40B4-BE49-F238E27FC236}">
                <a16:creationId xmlns:a16="http://schemas.microsoft.com/office/drawing/2014/main" id="{01198221-BFFE-46CC-BD8F-3D9B0597D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67" y="6435061"/>
            <a:ext cx="1484130" cy="148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>
            <a:extLst>
              <a:ext uri="{FF2B5EF4-FFF2-40B4-BE49-F238E27FC236}">
                <a16:creationId xmlns:a16="http://schemas.microsoft.com/office/drawing/2014/main" id="{E34A94FF-B105-46C7-A580-79FE9C751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30" y="6414819"/>
            <a:ext cx="1455464" cy="145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>
            <a:extLst>
              <a:ext uri="{FF2B5EF4-FFF2-40B4-BE49-F238E27FC236}">
                <a16:creationId xmlns:a16="http://schemas.microsoft.com/office/drawing/2014/main" id="{D2FBD89F-CAA4-4DAB-8114-AD624845A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732" y="6417944"/>
            <a:ext cx="1448116" cy="14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>
            <a:extLst>
              <a:ext uri="{FF2B5EF4-FFF2-40B4-BE49-F238E27FC236}">
                <a16:creationId xmlns:a16="http://schemas.microsoft.com/office/drawing/2014/main" id="{1709C117-FA57-4A4B-95F0-9F8C5038B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00" y="6417944"/>
            <a:ext cx="1448116" cy="14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>
            <a:extLst>
              <a:ext uri="{FF2B5EF4-FFF2-40B4-BE49-F238E27FC236}">
                <a16:creationId xmlns:a16="http://schemas.microsoft.com/office/drawing/2014/main" id="{F53E590F-DF7E-4B29-9775-CA748ABD6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718" y="6391816"/>
            <a:ext cx="1472042" cy="147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9E258AAA-BDEE-4443-9601-D99A81B8A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7" y="6414819"/>
            <a:ext cx="1455462" cy="145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F017858-7401-47D8-9DE0-08F0EBA86541}"/>
              </a:ext>
            </a:extLst>
          </p:cNvPr>
          <p:cNvGrpSpPr/>
          <p:nvPr/>
        </p:nvGrpSpPr>
        <p:grpSpPr>
          <a:xfrm>
            <a:off x="2397747" y="1420456"/>
            <a:ext cx="4391866" cy="2515108"/>
            <a:chOff x="1198873" y="710228"/>
            <a:chExt cx="2195933" cy="1257554"/>
          </a:xfrm>
        </p:grpSpPr>
        <p:sp>
          <p:nvSpPr>
            <p:cNvPr id="10" name="Callout: Bent Line 9">
              <a:extLst>
                <a:ext uri="{FF2B5EF4-FFF2-40B4-BE49-F238E27FC236}">
                  <a16:creationId xmlns:a16="http://schemas.microsoft.com/office/drawing/2014/main" id="{20812383-9F0F-4CD9-BA30-E85C60D6262C}"/>
                </a:ext>
              </a:extLst>
            </p:cNvPr>
            <p:cNvSpPr/>
            <p:nvPr/>
          </p:nvSpPr>
          <p:spPr>
            <a:xfrm>
              <a:off x="1869437" y="710228"/>
              <a:ext cx="1525369" cy="366327"/>
            </a:xfrm>
            <a:prstGeom prst="borderCallout2">
              <a:avLst>
                <a:gd name="adj1" fmla="val 20259"/>
                <a:gd name="adj2" fmla="val 712"/>
                <a:gd name="adj3" fmla="val 27995"/>
                <a:gd name="adj4" fmla="val -17111"/>
                <a:gd name="adj5" fmla="val 148605"/>
                <a:gd name="adj6" fmla="val -2558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Prof. KC Cheung</a:t>
              </a:r>
            </a:p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Head</a:t>
              </a:r>
              <a:endParaRPr lang="en-HK" sz="2400" dirty="0">
                <a:solidFill>
                  <a:srgbClr val="00206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873491-DA4C-4CB2-83F6-18B0F2D158EA}"/>
                </a:ext>
              </a:extLst>
            </p:cNvPr>
            <p:cNvSpPr/>
            <p:nvPr/>
          </p:nvSpPr>
          <p:spPr>
            <a:xfrm>
              <a:off x="1198873" y="1240051"/>
              <a:ext cx="723695" cy="7277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36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721A92-EB52-43EF-978A-6DF1B4198552}"/>
              </a:ext>
            </a:extLst>
          </p:cNvPr>
          <p:cNvGrpSpPr/>
          <p:nvPr/>
        </p:nvGrpSpPr>
        <p:grpSpPr>
          <a:xfrm>
            <a:off x="4316096" y="1427975"/>
            <a:ext cx="7303478" cy="4505350"/>
            <a:chOff x="3111225" y="701123"/>
            <a:chExt cx="3651739" cy="2252675"/>
          </a:xfrm>
        </p:grpSpPr>
        <p:sp>
          <p:nvSpPr>
            <p:cNvPr id="38" name="Callout: Bent Line 37">
              <a:extLst>
                <a:ext uri="{FF2B5EF4-FFF2-40B4-BE49-F238E27FC236}">
                  <a16:creationId xmlns:a16="http://schemas.microsoft.com/office/drawing/2014/main" id="{F240259C-AF57-4073-A17F-D8A7FB3BB07C}"/>
                </a:ext>
              </a:extLst>
            </p:cNvPr>
            <p:cNvSpPr/>
            <p:nvPr/>
          </p:nvSpPr>
          <p:spPr>
            <a:xfrm>
              <a:off x="4719177" y="701123"/>
              <a:ext cx="2043787" cy="366327"/>
            </a:xfrm>
            <a:prstGeom prst="borderCallout2">
              <a:avLst>
                <a:gd name="adj1" fmla="val 25153"/>
                <a:gd name="adj2" fmla="val 273"/>
                <a:gd name="adj3" fmla="val 57847"/>
                <a:gd name="adj4" fmla="val -4397"/>
                <a:gd name="adj5" fmla="val 423760"/>
                <a:gd name="adj6" fmla="val -5150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Prof. Stephen Lee</a:t>
              </a:r>
            </a:p>
            <a:p>
              <a:pPr algn="ctr"/>
              <a:r>
                <a:rPr lang="en-US" sz="2400" dirty="0" err="1">
                  <a:solidFill>
                    <a:srgbClr val="002060"/>
                  </a:solidFill>
                </a:rPr>
                <a:t>BStat</a:t>
              </a:r>
              <a:r>
                <a:rPr lang="en-US" sz="2400" dirty="0">
                  <a:solidFill>
                    <a:srgbClr val="002060"/>
                  </a:solidFill>
                </a:rPr>
                <a:t> Programme Director</a:t>
              </a:r>
              <a:endParaRPr lang="en-HK" sz="2400" dirty="0">
                <a:solidFill>
                  <a:srgbClr val="00206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3A6CF3-866F-47F3-B211-459B2CCF9A8A}"/>
                </a:ext>
              </a:extLst>
            </p:cNvPr>
            <p:cNvSpPr/>
            <p:nvPr/>
          </p:nvSpPr>
          <p:spPr>
            <a:xfrm>
              <a:off x="3111225" y="2228045"/>
              <a:ext cx="731534" cy="7257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36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5EFE52F-EE5D-4A03-853D-25AE57684CEA}"/>
              </a:ext>
            </a:extLst>
          </p:cNvPr>
          <p:cNvGrpSpPr/>
          <p:nvPr/>
        </p:nvGrpSpPr>
        <p:grpSpPr>
          <a:xfrm>
            <a:off x="458202" y="6406408"/>
            <a:ext cx="4626232" cy="2667576"/>
            <a:chOff x="236585" y="3385034"/>
            <a:chExt cx="2313116" cy="1333788"/>
          </a:xfrm>
        </p:grpSpPr>
        <p:sp>
          <p:nvSpPr>
            <p:cNvPr id="36" name="Callout: Bent Line 35">
              <a:extLst>
                <a:ext uri="{FF2B5EF4-FFF2-40B4-BE49-F238E27FC236}">
                  <a16:creationId xmlns:a16="http://schemas.microsoft.com/office/drawing/2014/main" id="{C43A6921-D957-490B-8E79-FE755D18FE0D}"/>
                </a:ext>
              </a:extLst>
            </p:cNvPr>
            <p:cNvSpPr/>
            <p:nvPr/>
          </p:nvSpPr>
          <p:spPr>
            <a:xfrm>
              <a:off x="1024331" y="4352495"/>
              <a:ext cx="1525370" cy="366327"/>
            </a:xfrm>
            <a:prstGeom prst="borderCallout2">
              <a:avLst>
                <a:gd name="adj1" fmla="val 20259"/>
                <a:gd name="adj2" fmla="val 712"/>
                <a:gd name="adj3" fmla="val 18750"/>
                <a:gd name="adj4" fmla="val -16667"/>
                <a:gd name="adj5" fmla="val -66775"/>
                <a:gd name="adj6" fmla="val -20053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Dr. KP Wat</a:t>
              </a:r>
            </a:p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Associate Head</a:t>
              </a:r>
              <a:endParaRPr lang="en-HK" sz="2400" dirty="0">
                <a:solidFill>
                  <a:srgbClr val="002060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3B4D0C-464F-4A7C-AC29-ED2837363347}"/>
                </a:ext>
              </a:extLst>
            </p:cNvPr>
            <p:cNvSpPr/>
            <p:nvPr/>
          </p:nvSpPr>
          <p:spPr>
            <a:xfrm>
              <a:off x="236585" y="3385034"/>
              <a:ext cx="727732" cy="7214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36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C20A55-5532-4FE1-87EC-06C66C79C882}"/>
              </a:ext>
            </a:extLst>
          </p:cNvPr>
          <p:cNvGrpSpPr/>
          <p:nvPr/>
        </p:nvGrpSpPr>
        <p:grpSpPr>
          <a:xfrm>
            <a:off x="2453424" y="4490768"/>
            <a:ext cx="8380730" cy="4562616"/>
            <a:chOff x="2172865" y="2278445"/>
            <a:chExt cx="4190365" cy="2281308"/>
          </a:xfrm>
        </p:grpSpPr>
        <p:sp>
          <p:nvSpPr>
            <p:cNvPr id="37" name="Callout: Bent Line 36">
              <a:extLst>
                <a:ext uri="{FF2B5EF4-FFF2-40B4-BE49-F238E27FC236}">
                  <a16:creationId xmlns:a16="http://schemas.microsoft.com/office/drawing/2014/main" id="{02B81156-EFEE-422E-961A-F1C412CDDB11}"/>
                </a:ext>
              </a:extLst>
            </p:cNvPr>
            <p:cNvSpPr/>
            <p:nvPr/>
          </p:nvSpPr>
          <p:spPr>
            <a:xfrm>
              <a:off x="3709449" y="4193426"/>
              <a:ext cx="2653781" cy="366327"/>
            </a:xfrm>
            <a:prstGeom prst="borderCallout2">
              <a:avLst>
                <a:gd name="adj1" fmla="val 23957"/>
                <a:gd name="adj2" fmla="val -309"/>
                <a:gd name="adj3" fmla="val -23783"/>
                <a:gd name="adj4" fmla="val -4466"/>
                <a:gd name="adj5" fmla="val -326189"/>
                <a:gd name="adj6" fmla="val -33946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Dr. David Lee</a:t>
              </a:r>
            </a:p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BSc(</a:t>
              </a:r>
              <a:r>
                <a:rPr lang="en-US" sz="2400" dirty="0" err="1">
                  <a:solidFill>
                    <a:srgbClr val="002060"/>
                  </a:solidFill>
                </a:rPr>
                <a:t>ActuarSc</a:t>
              </a:r>
              <a:r>
                <a:rPr lang="en-US" sz="2400" dirty="0">
                  <a:solidFill>
                    <a:srgbClr val="002060"/>
                  </a:solidFill>
                </a:rPr>
                <a:t>) Programme Director</a:t>
              </a:r>
              <a:endParaRPr lang="en-HK" sz="2400" dirty="0">
                <a:solidFill>
                  <a:srgbClr val="00206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4F8B27A-EFF6-4E3A-9C8D-1ED2567FFCE8}"/>
                </a:ext>
              </a:extLst>
            </p:cNvPr>
            <p:cNvSpPr/>
            <p:nvPr/>
          </p:nvSpPr>
          <p:spPr>
            <a:xfrm>
              <a:off x="2172865" y="2278445"/>
              <a:ext cx="731188" cy="7257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3600"/>
            </a:p>
          </p:txBody>
        </p:sp>
      </p:grpSp>
      <p:sp>
        <p:nvSpPr>
          <p:cNvPr id="41" name="Callout: Bent Line 40">
            <a:extLst>
              <a:ext uri="{FF2B5EF4-FFF2-40B4-BE49-F238E27FC236}">
                <a16:creationId xmlns:a16="http://schemas.microsoft.com/office/drawing/2014/main" id="{7B4E37B2-CEEC-4863-81C1-184A0120F0B7}"/>
              </a:ext>
            </a:extLst>
          </p:cNvPr>
          <p:cNvSpPr/>
          <p:nvPr/>
        </p:nvSpPr>
        <p:spPr>
          <a:xfrm>
            <a:off x="11458175" y="6438453"/>
            <a:ext cx="2830402" cy="1772280"/>
          </a:xfrm>
          <a:prstGeom prst="borderCallout2">
            <a:avLst>
              <a:gd name="adj1" fmla="val 99920"/>
              <a:gd name="adj2" fmla="val 38529"/>
              <a:gd name="adj3" fmla="val 99393"/>
              <a:gd name="adj4" fmla="val 63278"/>
              <a:gd name="adj5" fmla="val 99778"/>
              <a:gd name="adj6" fmla="val 34737"/>
            </a:avLst>
          </a:prstGeom>
          <a:solidFill>
            <a:schemeClr val="bg1">
              <a:lumMod val="9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Mr. Frankie 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Division Secretary</a:t>
            </a:r>
          </a:p>
          <a:p>
            <a:pPr algn="ctr"/>
            <a:r>
              <a:rPr lang="en-HK" sz="2400" dirty="0">
                <a:solidFill>
                  <a:srgbClr val="002060"/>
                </a:solidFill>
              </a:rPr>
              <a:t>Email: saas@hku.hk</a:t>
            </a:r>
          </a:p>
        </p:txBody>
      </p:sp>
      <p:sp>
        <p:nvSpPr>
          <p:cNvPr id="42" name="Callout: Bent Line 41">
            <a:extLst>
              <a:ext uri="{FF2B5EF4-FFF2-40B4-BE49-F238E27FC236}">
                <a16:creationId xmlns:a16="http://schemas.microsoft.com/office/drawing/2014/main" id="{C3E6B0B7-5FB5-46F6-9ECE-10961407B753}"/>
              </a:ext>
            </a:extLst>
          </p:cNvPr>
          <p:cNvSpPr/>
          <p:nvPr/>
        </p:nvSpPr>
        <p:spPr>
          <a:xfrm>
            <a:off x="14616682" y="6435061"/>
            <a:ext cx="2844292" cy="1772280"/>
          </a:xfrm>
          <a:prstGeom prst="borderCallout2">
            <a:avLst>
              <a:gd name="adj1" fmla="val 99765"/>
              <a:gd name="adj2" fmla="val 76009"/>
              <a:gd name="adj3" fmla="val 99196"/>
              <a:gd name="adj4" fmla="val 49631"/>
              <a:gd name="adj5" fmla="val 100460"/>
              <a:gd name="adj6" fmla="val 90608"/>
            </a:avLst>
          </a:prstGeom>
          <a:solidFill>
            <a:schemeClr val="bg1">
              <a:lumMod val="9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Mr. KL 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UG Admin Lead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Email: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ugenq@hku.hk</a:t>
            </a:r>
            <a:endParaRPr lang="en-HK" sz="2400" dirty="0">
              <a:solidFill>
                <a:srgbClr val="00206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4002D0D-E45D-3F72-4E07-054186844FD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398885" y="4490769"/>
            <a:ext cx="1445812" cy="146302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F9DEB2B-F684-F54A-9838-8AC998050CF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427192" y="4481953"/>
            <a:ext cx="1472042" cy="14903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DFE3CF4-5253-964D-3A10-EE7D9065071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374215" y="2465083"/>
            <a:ext cx="1470481" cy="147048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E51D9E4-0B7B-CC9C-1BA6-C9737F5D698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47689" y="2474715"/>
            <a:ext cx="1480028" cy="145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5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EC6188C6-5CB4-4B1C-9606-9B889DA64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399" y="504000"/>
            <a:ext cx="17787602" cy="898048"/>
          </a:xfrm>
        </p:spPr>
        <p:txBody>
          <a:bodyPr/>
          <a:lstStyle/>
          <a:p>
            <a:r>
              <a:rPr lang="en-US" sz="6400" dirty="0"/>
              <a:t>Welcome to our big family!</a:t>
            </a:r>
            <a:endParaRPr lang="en-HK" sz="6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439B8A-04D6-48BC-AD07-71EB78A14B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156"/>
          <a:stretch/>
        </p:blipFill>
        <p:spPr>
          <a:xfrm>
            <a:off x="1432875" y="4902715"/>
            <a:ext cx="2902750" cy="1858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5DC7A0-C877-4EE3-A1AE-80BE3D831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380" y="5736069"/>
            <a:ext cx="2255240" cy="16925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F09F85-E4BD-439B-A7DD-2E420FFFFA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365"/>
          <a:stretch/>
        </p:blipFill>
        <p:spPr>
          <a:xfrm>
            <a:off x="11845325" y="329168"/>
            <a:ext cx="5608566" cy="22529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59F4B9-DA6C-42AC-9F49-C15356A2F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4081" y="5717384"/>
            <a:ext cx="6573230" cy="1954848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1C99ECA5-C71A-4701-970B-1B8DE65A0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379" y="1713355"/>
            <a:ext cx="3102130" cy="232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455C7641-218D-480B-A002-627A96BB7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65" y="7025891"/>
            <a:ext cx="5159002" cy="290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E3779DA2-84AD-41B4-AF72-F74E81B0D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850" y="3019597"/>
            <a:ext cx="3488460" cy="232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F2C1C4-617A-4FE1-A030-D014E16759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111" y="1686115"/>
            <a:ext cx="3763358" cy="28225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9302A8-9F98-48A3-9E2F-2EDD90CB61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01497" y="2720186"/>
            <a:ext cx="3645706" cy="2734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241D2E-7703-42EF-9441-EEF1664DB1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1006" y="4365089"/>
            <a:ext cx="2902752" cy="2177062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8892387-BE01-4A47-9F6C-FB796C750C5F}"/>
              </a:ext>
            </a:extLst>
          </p:cNvPr>
          <p:cNvSpPr txBox="1">
            <a:spLocks/>
          </p:cNvSpPr>
          <p:nvPr/>
        </p:nvSpPr>
        <p:spPr>
          <a:xfrm>
            <a:off x="6231467" y="8091524"/>
            <a:ext cx="11561102" cy="183630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HK" sz="6400" dirty="0"/>
              <a:t>Wish you every success and </a:t>
            </a:r>
          </a:p>
          <a:p>
            <a:pPr algn="r"/>
            <a:r>
              <a:rPr lang="en-HK" sz="6400" dirty="0"/>
              <a:t>an enjoyable life at HKU!</a:t>
            </a:r>
            <a:endParaRPr lang="en-US" sz="6400" dirty="0"/>
          </a:p>
        </p:txBody>
      </p:sp>
    </p:spTree>
    <p:extLst>
      <p:ext uri="{BB962C8B-B14F-4D97-AF65-F5344CB8AC3E}">
        <p14:creationId xmlns:p14="http://schemas.microsoft.com/office/powerpoint/2010/main" val="200260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D0023204BDAA4FA2D210D54E018AB0" ma:contentTypeVersion="3" ma:contentTypeDescription="Create a new document." ma:contentTypeScope="" ma:versionID="fd2cf22abdfde7e18e8c328920eeb7ab">
  <xsd:schema xmlns:xsd="http://www.w3.org/2001/XMLSchema" xmlns:xs="http://www.w3.org/2001/XMLSchema" xmlns:p="http://schemas.microsoft.com/office/2006/metadata/properties" xmlns:ns2="c6a6fb3f-459e-42b8-bae3-6ea7960e4cc8" targetNamespace="http://schemas.microsoft.com/office/2006/metadata/properties" ma:root="true" ma:fieldsID="9b511a5f9f65ae1595f90ee1a8a94c28" ns2:_="">
    <xsd:import namespace="c6a6fb3f-459e-42b8-bae3-6ea7960e4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a6fb3f-459e-42b8-bae3-6ea7960e4c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8FA4C2-B091-4CF6-9D0E-BAA758E4725C}">
  <ds:schemaRefs>
    <ds:schemaRef ds:uri="ae7f8ea3-fe9c-4542-8a56-3784cb6d611b"/>
    <ds:schemaRef ds:uri="c96e39f5-bfd5-458d-b262-1ee8392f6d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866C2B-4C53-4D58-B107-E31DBE19B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5AED84-8678-4398-B44D-256D921B5AFC}"/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248</Words>
  <Application>Microsoft Office PowerPoint</Application>
  <PresentationFormat>自訂</PresentationFormat>
  <Paragraphs>49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Roboto</vt:lpstr>
      <vt:lpstr>Work Sans Black</vt:lpstr>
      <vt:lpstr>Work Sans Medium</vt:lpstr>
      <vt:lpstr>Poppins</vt:lpstr>
      <vt:lpstr>Arial</vt:lpstr>
      <vt:lpstr>Poppins Bold</vt:lpstr>
      <vt:lpstr>Calibri</vt:lpstr>
      <vt:lpstr>Office Theme</vt:lpstr>
      <vt:lpstr>PowerPoint 簡報</vt:lpstr>
      <vt:lpstr>Background of SAAS</vt:lpstr>
      <vt:lpstr>PowerPoint 簡報</vt:lpstr>
      <vt:lpstr>UG Programmes</vt:lpstr>
      <vt:lpstr>UG Programmes</vt:lpstr>
      <vt:lpstr>Higher Degree Programmes</vt:lpstr>
      <vt:lpstr>Teaching Staff</vt:lpstr>
      <vt:lpstr>Welcome to our big family!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[For Divisions] CDS Deck for Outreach</dc:title>
  <dc:creator>joannezz</dc:creator>
  <cp:lastModifiedBy>CHEUNG ON CHIT</cp:lastModifiedBy>
  <cp:revision>71</cp:revision>
  <dcterms:created xsi:type="dcterms:W3CDTF">2006-08-16T00:00:00Z</dcterms:created>
  <dcterms:modified xsi:type="dcterms:W3CDTF">2026-07-13T03:29:51Z</dcterms:modified>
  <dc:identifier>DAGypM2QvVM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0x01010069D0023204BDAA4FA2D210D54E018AB0</vt:lpwstr>
  </property>
  <property fmtid="{D5CDD505-2E9C-101B-9397-08002B2CF9AE}" pid="3" name="MediaServiceImageTags">
    <vt:lpwstr/>
  </property>
</Properties>
</file>